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71" r:id="rId5"/>
    <p:sldId id="265" r:id="rId6"/>
    <p:sldId id="260" r:id="rId7"/>
    <p:sldId id="261" r:id="rId8"/>
    <p:sldId id="270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4C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45" autoAdjust="0"/>
    <p:restoredTop sz="94694" autoAdjust="0"/>
  </p:normalViewPr>
  <p:slideViewPr>
    <p:cSldViewPr snapToGrid="0">
      <p:cViewPr varScale="1">
        <p:scale>
          <a:sx n="78" d="100"/>
          <a:sy n="78" d="100"/>
        </p:scale>
        <p:origin x="7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5AF46F-17AE-4EFC-953C-1E20FE2816F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690AEB56-F57E-45A5-823F-3EBAE23E9CA9}">
      <dgm:prSet phldrT="[Testo]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it-IT" dirty="0"/>
            <a:t>Music</a:t>
          </a:r>
        </a:p>
      </dgm:t>
    </dgm:pt>
    <dgm:pt modelId="{8552FAD4-5796-4C54-8E04-1EFF6BCEDC69}" type="parTrans" cxnId="{39193251-FDF1-4966-9F87-48C1B50DE969}">
      <dgm:prSet/>
      <dgm:spPr/>
      <dgm:t>
        <a:bodyPr/>
        <a:lstStyle/>
        <a:p>
          <a:endParaRPr lang="it-IT"/>
        </a:p>
      </dgm:t>
    </dgm:pt>
    <dgm:pt modelId="{FE8498B9-4B83-4574-BE8A-8F857750A8E3}" type="sibTrans" cxnId="{39193251-FDF1-4966-9F87-48C1B50DE969}">
      <dgm:prSet/>
      <dgm:spPr/>
      <dgm:t>
        <a:bodyPr/>
        <a:lstStyle/>
        <a:p>
          <a:endParaRPr lang="it-IT"/>
        </a:p>
      </dgm:t>
    </dgm:pt>
    <dgm:pt modelId="{1B3BD66C-24BD-4745-9491-CB0D0AF16702}" type="pres">
      <dgm:prSet presAssocID="{375AF46F-17AE-4EFC-953C-1E20FE2816FF}" presName="Name0" presStyleCnt="0">
        <dgm:presLayoutVars>
          <dgm:dir/>
          <dgm:resizeHandles val="exact"/>
        </dgm:presLayoutVars>
      </dgm:prSet>
      <dgm:spPr/>
    </dgm:pt>
    <dgm:pt modelId="{86828633-0917-4FF7-AF2D-CBE5694DFC10}" type="pres">
      <dgm:prSet presAssocID="{690AEB56-F57E-45A5-823F-3EBAE23E9CA9}" presName="node" presStyleLbl="node1" presStyleIdx="0" presStyleCnt="1">
        <dgm:presLayoutVars>
          <dgm:bulletEnabled val="1"/>
        </dgm:presLayoutVars>
      </dgm:prSet>
      <dgm:spPr/>
    </dgm:pt>
  </dgm:ptLst>
  <dgm:cxnLst>
    <dgm:cxn modelId="{39193251-FDF1-4966-9F87-48C1B50DE969}" srcId="{375AF46F-17AE-4EFC-953C-1E20FE2816FF}" destId="{690AEB56-F57E-45A5-823F-3EBAE23E9CA9}" srcOrd="0" destOrd="0" parTransId="{8552FAD4-5796-4C54-8E04-1EFF6BCEDC69}" sibTransId="{FE8498B9-4B83-4574-BE8A-8F857750A8E3}"/>
    <dgm:cxn modelId="{10370B88-B3BB-4437-AED9-D8E40C9AA6C2}" type="presOf" srcId="{375AF46F-17AE-4EFC-953C-1E20FE2816FF}" destId="{1B3BD66C-24BD-4745-9491-CB0D0AF16702}" srcOrd="0" destOrd="0" presId="urn:microsoft.com/office/officeart/2005/8/layout/process1"/>
    <dgm:cxn modelId="{EC18EBD6-4BAC-4ED6-8286-3608D0463590}" type="presOf" srcId="{690AEB56-F57E-45A5-823F-3EBAE23E9CA9}" destId="{86828633-0917-4FF7-AF2D-CBE5694DFC10}" srcOrd="0" destOrd="0" presId="urn:microsoft.com/office/officeart/2005/8/layout/process1"/>
    <dgm:cxn modelId="{5712E221-BCAA-4423-9479-669661C11191}" type="presParOf" srcId="{1B3BD66C-24BD-4745-9491-CB0D0AF16702}" destId="{86828633-0917-4FF7-AF2D-CBE5694DFC10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828633-0917-4FF7-AF2D-CBE5694DFC10}">
      <dsp:nvSpPr>
        <dsp:cNvPr id="0" name=""/>
        <dsp:cNvSpPr/>
      </dsp:nvSpPr>
      <dsp:spPr>
        <a:xfrm>
          <a:off x="613" y="0"/>
          <a:ext cx="1255036" cy="632763"/>
        </a:xfrm>
        <a:prstGeom prst="roundRect">
          <a:avLst>
            <a:gd name="adj" fmla="val 10000"/>
          </a:avLst>
        </a:prstGeom>
        <a:solidFill>
          <a:schemeClr val="accent4">
            <a:lumMod val="75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Music</a:t>
          </a:r>
        </a:p>
      </dsp:txBody>
      <dsp:txXfrm>
        <a:off x="19146" y="18533"/>
        <a:ext cx="1217970" cy="595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4000">
              <a:schemeClr val="accent1">
                <a:lumMod val="40000"/>
                <a:lumOff val="60000"/>
              </a:schemeClr>
            </a:gs>
            <a:gs pos="44000">
              <a:schemeClr val="accent1">
                <a:lumMod val="60000"/>
                <a:lumOff val="40000"/>
              </a:schemeClr>
            </a:gs>
            <a:gs pos="83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1.png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724306-3F71-4E8D-8F8E-7977EE62C6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5500" y="3755224"/>
            <a:ext cx="8001000" cy="883244"/>
          </a:xfrm>
        </p:spPr>
        <p:txBody>
          <a:bodyPr/>
          <a:lstStyle/>
          <a:p>
            <a:pPr algn="ctr"/>
            <a:r>
              <a:rPr lang="it-IT" dirty="0"/>
              <a:t>CMRM Project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B93C3F3-DA3E-47BA-B917-21FD3B6D7D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5600" y="4638468"/>
            <a:ext cx="6400800" cy="1947333"/>
          </a:xfrm>
        </p:spPr>
        <p:txBody>
          <a:bodyPr>
            <a:normAutofit/>
          </a:bodyPr>
          <a:lstStyle/>
          <a:p>
            <a:pPr algn="ctr"/>
            <a:r>
              <a:rPr lang="it-IT" sz="4400" dirty="0" err="1">
                <a:solidFill>
                  <a:schemeClr val="tx1"/>
                </a:solidFill>
              </a:rPr>
              <a:t>Rhythm</a:t>
            </a:r>
            <a:r>
              <a:rPr lang="it-IT" sz="4400" dirty="0">
                <a:solidFill>
                  <a:schemeClr val="tx1"/>
                </a:solidFill>
              </a:rPr>
              <a:t> Wheel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BADE76-7061-4D7D-85DC-5ADA554BB0BE}"/>
              </a:ext>
            </a:extLst>
          </p:cNvPr>
          <p:cNvSpPr txBox="1"/>
          <p:nvPr/>
        </p:nvSpPr>
        <p:spPr>
          <a:xfrm>
            <a:off x="749779" y="5612135"/>
            <a:ext cx="2691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Gerardo </a:t>
            </a:r>
            <a:r>
              <a:rPr lang="it-IT" dirty="0"/>
              <a:t>Cicalese</a:t>
            </a:r>
          </a:p>
          <a:p>
            <a:r>
              <a:rPr lang="it-IT"/>
              <a:t>Giorgio </a:t>
            </a:r>
            <a:r>
              <a:rPr lang="it-IT" dirty="0"/>
              <a:t>Granello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9A1814A-6330-4FC8-9EBB-7794BD9851B5}"/>
              </a:ext>
            </a:extLst>
          </p:cNvPr>
          <p:cNvSpPr txBox="1"/>
          <p:nvPr/>
        </p:nvSpPr>
        <p:spPr>
          <a:xfrm>
            <a:off x="9997142" y="6073800"/>
            <a:ext cx="144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16/06/2022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98ADC540-44F2-6AB9-86F5-2A6F9A6DA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109" y="719034"/>
            <a:ext cx="3281782" cy="250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828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chemeClr val="accent1">
                <a:lumMod val="40000"/>
                <a:lumOff val="60000"/>
              </a:schemeClr>
            </a:gs>
            <a:gs pos="44000">
              <a:schemeClr val="accent1">
                <a:lumMod val="60000"/>
                <a:lumOff val="40000"/>
              </a:schemeClr>
            </a:gs>
            <a:gs pos="83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05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07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09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762362DE-7747-4D8B-99FA-8E36F0B15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FD0CA83-3673-40D8-84DA-F02239E28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4008" y="548524"/>
            <a:ext cx="5058880" cy="16131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WHY a</a:t>
            </a:r>
            <a:br>
              <a:rPr lang="en-US" sz="4800"/>
            </a:br>
            <a:r>
              <a:rPr lang="en-US" sz="4800"/>
              <a:t>rhythm wheel?</a:t>
            </a:r>
            <a:endParaRPr lang="en-US" sz="4800" dirty="0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5123E6E-F713-4254-A6BF-358CC8EC6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2F690FE0-5412-4598-8AD6-769BB36E2C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B4850BB6-6709-408E-BEFD-24DC5E3C2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4A03B410-983E-40D8-A4EA-2BB747CB0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2B92421-6A58-4A51-AB7D-B97EA85E3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9D092B0B-C6FB-4CDC-ABE8-5C817CAC6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B33F694-376A-4DD4-AEDA-2F6D2DBC8991}"/>
              </a:ext>
            </a:extLst>
          </p:cNvPr>
          <p:cNvSpPr txBox="1"/>
          <p:nvPr/>
        </p:nvSpPr>
        <p:spPr>
          <a:xfrm>
            <a:off x="862426" y="2458772"/>
            <a:ext cx="62420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Rhythm in music is characterized by a repeating sequence of stressed and unstressed beats.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 standard notation, rhythm is indicated on a musical bar line </a:t>
            </a:r>
            <a:r>
              <a:rPr lang="it-IT"/>
              <a:t>organized by time signature and tempo indications.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There are other ways to describe rhythm, which are more intuitive and can represent more various rhythms.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Just as a clock can trace the linear passage of time, the flow of rhythm can be traced on a circle.</a:t>
            </a:r>
          </a:p>
          <a:p>
            <a:endParaRPr lang="en-US" dirty="0"/>
          </a:p>
        </p:txBody>
      </p:sp>
      <p:pic>
        <p:nvPicPr>
          <p:cNvPr id="19" name="Segnaposto contenuto 18">
            <a:extLst>
              <a:ext uri="{FF2B5EF4-FFF2-40B4-BE49-F238E27FC236}">
                <a16:creationId xmlns:a16="http://schemas.microsoft.com/office/drawing/2014/main" id="{5ADCF373-07CC-CB4C-8820-4D2164A96E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123" t="5916" r="5658" b="5640"/>
          <a:stretch/>
        </p:blipFill>
        <p:spPr>
          <a:xfrm>
            <a:off x="7609945" y="1509206"/>
            <a:ext cx="3688218" cy="3642063"/>
          </a:xfrm>
          <a:prstGeom prst="ellipse">
            <a:avLst/>
          </a:prstGeom>
          <a:ln w="63500" cap="rnd">
            <a:solidFill>
              <a:schemeClr val="tx1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outerShdw blurRad="50800" dist="38100" dir="18900000" algn="bl" rotWithShape="0">
              <a:prstClr val="black">
                <a:alpha val="40000"/>
              </a:prstClr>
            </a:outerShdw>
            <a:reflection blurRad="25400" stA="38000" endPos="15000" dist="482600" dir="5400000" sy="-100000" algn="bl" rotWithShape="0"/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</p:spTree>
    <p:extLst>
      <p:ext uri="{BB962C8B-B14F-4D97-AF65-F5344CB8AC3E}">
        <p14:creationId xmlns:p14="http://schemas.microsoft.com/office/powerpoint/2010/main" val="1282321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F1EF17D-1B70-428C-8A8A-A2C5B390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2FAEDF3-CEC8-4BF6-8EA7-4079C4718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98DB8F4-CD77-4FCC-8544-ADE8B478C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2202DFE-039D-48E4-8536-FA30F248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F05E26-510E-4164-83C7-28E4FE9D7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632161A-50D4-4D96-887A-98FC92093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DE6465A-51B0-4FA8-9B45-6D8C9347A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9921" y="998925"/>
            <a:ext cx="2817419" cy="79768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Ring 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CC4E506-D94A-4407-81BD-0BC16440A1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17" r="21276"/>
          <a:stretch/>
        </p:blipFill>
        <p:spPr>
          <a:xfrm>
            <a:off x="832" y="10"/>
            <a:ext cx="3502024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B0907B6-2D90-4D3C-9CA2-EEF138A2A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70044" y="1938130"/>
            <a:ext cx="5734592" cy="42340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 dirty="0">
                <a:solidFill>
                  <a:schemeClr val="tx1"/>
                </a:solidFill>
              </a:rPr>
              <a:t>Our rhythm wheel is an array of rings.</a:t>
            </a:r>
          </a:p>
          <a:p>
            <a:pPr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 dirty="0">
                <a:solidFill>
                  <a:schemeClr val="tx1"/>
                </a:solidFill>
              </a:rPr>
              <a:t>Each ring is described by the following properties which the user can modify:</a:t>
            </a:r>
          </a:p>
          <a:p>
            <a:pPr marL="285750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 dirty="0">
                <a:solidFill>
                  <a:schemeClr val="tx1"/>
                </a:solidFill>
              </a:rPr>
              <a:t>Rhythmic properties</a:t>
            </a:r>
          </a:p>
          <a:p>
            <a:pPr marL="742950" lvl="1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 dirty="0">
                <a:solidFill>
                  <a:schemeClr val="tx1"/>
                </a:solidFill>
              </a:rPr>
              <a:t>Number of steps</a:t>
            </a:r>
          </a:p>
          <a:p>
            <a:pPr marL="742950" lvl="1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>
                <a:solidFill>
                  <a:schemeClr val="tx1"/>
                </a:solidFill>
              </a:rPr>
              <a:t>Rhythmic pattern</a:t>
            </a:r>
            <a:endParaRPr lang="en-US" dirty="0">
              <a:solidFill>
                <a:schemeClr val="tx1"/>
              </a:solidFill>
            </a:endParaRPr>
          </a:p>
          <a:p>
            <a:pPr marL="742950" lvl="1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 dirty="0">
                <a:solidFill>
                  <a:schemeClr val="tx1"/>
                </a:solidFill>
              </a:rPr>
              <a:t>Phase</a:t>
            </a:r>
          </a:p>
          <a:p>
            <a:pPr marL="285750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 dirty="0">
                <a:solidFill>
                  <a:schemeClr val="tx1"/>
                </a:solidFill>
              </a:rPr>
              <a:t>Sound properties:</a:t>
            </a:r>
          </a:p>
          <a:p>
            <a:pPr marL="742950" lvl="1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 dirty="0">
                <a:solidFill>
                  <a:schemeClr val="tx1"/>
                </a:solidFill>
              </a:rPr>
              <a:t>Instrument</a:t>
            </a:r>
          </a:p>
          <a:p>
            <a:pPr marL="742950" lvl="1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>
                <a:solidFill>
                  <a:schemeClr val="tx1"/>
                </a:solidFill>
              </a:rPr>
              <a:t>Volume</a:t>
            </a:r>
          </a:p>
          <a:p>
            <a:pPr marL="742950" lvl="1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>
                <a:solidFill>
                  <a:schemeClr val="tx1"/>
                </a:solidFill>
              </a:rPr>
              <a:t>Stress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 dirty="0">
                <a:solidFill>
                  <a:schemeClr val="tx1"/>
                </a:solidFill>
              </a:rPr>
              <a:t>Graphic properties</a:t>
            </a:r>
          </a:p>
          <a:p>
            <a:pPr marL="742950" lvl="1" indent="-285750">
              <a:lnSpc>
                <a:spcPct val="90000"/>
              </a:lnSpc>
              <a:buFont typeface="Wingdings 3" panose="05040102010807070707" pitchFamily="18" charset="2"/>
              <a:buChar char=""/>
            </a:pPr>
            <a:r>
              <a:rPr lang="en-US" dirty="0">
                <a:solidFill>
                  <a:schemeClr val="tx1"/>
                </a:solidFill>
              </a:rPr>
              <a:t>Color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Immagine 8">
            <a:extLst>
              <a:ext uri="{FF2B5EF4-FFF2-40B4-BE49-F238E27FC236}">
                <a16:creationId xmlns:a16="http://schemas.microsoft.com/office/drawing/2014/main" id="{F2E2D6F9-2414-4FEE-8A30-8655E9B14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1385" y="1616747"/>
            <a:ext cx="1338591" cy="17457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3097E56-10BA-480F-8728-6524BA5D0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6266" y="3757071"/>
            <a:ext cx="1359302" cy="4937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05AE1782-A7DB-42D6-8A6C-F0705DF8B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1275" y="4645413"/>
            <a:ext cx="1364293" cy="16395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65C7DC4B-367D-4F5A-8B99-4B1EF0051E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59376" y="616306"/>
            <a:ext cx="988090" cy="6058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7" name="Gruppo 26">
            <a:extLst>
              <a:ext uri="{FF2B5EF4-FFF2-40B4-BE49-F238E27FC236}">
                <a16:creationId xmlns:a16="http://schemas.microsoft.com/office/drawing/2014/main" id="{B1DAD9DE-4826-63F7-308E-E61090DF3102}"/>
              </a:ext>
            </a:extLst>
          </p:cNvPr>
          <p:cNvGrpSpPr/>
          <p:nvPr/>
        </p:nvGrpSpPr>
        <p:grpSpPr>
          <a:xfrm>
            <a:off x="7908439" y="570224"/>
            <a:ext cx="1279750" cy="797682"/>
            <a:chOff x="4165227" y="3280832"/>
            <a:chExt cx="2293437" cy="1146718"/>
          </a:xfrm>
          <a:solidFill>
            <a:schemeClr val="bg2"/>
          </a:solidFill>
        </p:grpSpPr>
        <p:sp>
          <p:nvSpPr>
            <p:cNvPr id="29" name="Rettangolo con angoli arrotondati 28">
              <a:extLst>
                <a:ext uri="{FF2B5EF4-FFF2-40B4-BE49-F238E27FC236}">
                  <a16:creationId xmlns:a16="http://schemas.microsoft.com/office/drawing/2014/main" id="{0D067162-88CF-68A6-4C9E-A7BF0C0EB6E2}"/>
                </a:ext>
              </a:extLst>
            </p:cNvPr>
            <p:cNvSpPr/>
            <p:nvPr/>
          </p:nvSpPr>
          <p:spPr>
            <a:xfrm>
              <a:off x="4165227" y="3280832"/>
              <a:ext cx="2293437" cy="1146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0BA32588-6113-E75E-2DD2-59E072684DA8}"/>
                </a:ext>
              </a:extLst>
            </p:cNvPr>
            <p:cNvSpPr txBox="1"/>
            <p:nvPr/>
          </p:nvSpPr>
          <p:spPr>
            <a:xfrm>
              <a:off x="4198813" y="3314418"/>
              <a:ext cx="2169091" cy="107954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300"/>
                <a:t>Library for </a:t>
              </a:r>
              <a:r>
                <a:rPr lang="it-IT" sz="1300" kern="1200"/>
                <a:t>UI components:</a:t>
              </a:r>
              <a:endParaRPr lang="it-IT" sz="1300" kern="1200" dirty="0"/>
            </a:p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300" kern="1200"/>
                <a:t>BootstrapVue</a:t>
              </a:r>
              <a:endParaRPr lang="it-IT" sz="1300" kern="1200" dirty="0"/>
            </a:p>
          </p:txBody>
        </p:sp>
      </p:grpSp>
      <p:grpSp>
        <p:nvGrpSpPr>
          <p:cNvPr id="31" name="Gruppo 30">
            <a:extLst>
              <a:ext uri="{FF2B5EF4-FFF2-40B4-BE49-F238E27FC236}">
                <a16:creationId xmlns:a16="http://schemas.microsoft.com/office/drawing/2014/main" id="{663E69D2-2235-5657-F0A5-C88F5BBC1AAD}"/>
              </a:ext>
            </a:extLst>
          </p:cNvPr>
          <p:cNvGrpSpPr/>
          <p:nvPr/>
        </p:nvGrpSpPr>
        <p:grpSpPr>
          <a:xfrm>
            <a:off x="6203066" y="700571"/>
            <a:ext cx="1357453" cy="596706"/>
            <a:chOff x="2078114" y="3086763"/>
            <a:chExt cx="2680684" cy="1340342"/>
          </a:xfrm>
        </p:grpSpPr>
        <p:sp>
          <p:nvSpPr>
            <p:cNvPr id="32" name="Rettangolo con angoli arrotondati 31">
              <a:extLst>
                <a:ext uri="{FF2B5EF4-FFF2-40B4-BE49-F238E27FC236}">
                  <a16:creationId xmlns:a16="http://schemas.microsoft.com/office/drawing/2014/main" id="{60338C85-0B7E-8B51-36F8-F49F9A51D063}"/>
                </a:ext>
              </a:extLst>
            </p:cNvPr>
            <p:cNvSpPr/>
            <p:nvPr/>
          </p:nvSpPr>
          <p:spPr>
            <a:xfrm>
              <a:off x="2078114" y="3086763"/>
              <a:ext cx="2680684" cy="1340342"/>
            </a:xfrm>
            <a:prstGeom prst="roundRect">
              <a:avLst>
                <a:gd name="adj" fmla="val 10000"/>
              </a:avLst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CasellaDiTesto 32">
              <a:extLst>
                <a:ext uri="{FF2B5EF4-FFF2-40B4-BE49-F238E27FC236}">
                  <a16:creationId xmlns:a16="http://schemas.microsoft.com/office/drawing/2014/main" id="{1309AD37-6BD1-A364-0573-89FC68AED268}"/>
                </a:ext>
              </a:extLst>
            </p:cNvPr>
            <p:cNvSpPr txBox="1"/>
            <p:nvPr/>
          </p:nvSpPr>
          <p:spPr>
            <a:xfrm>
              <a:off x="2117371" y="3126020"/>
              <a:ext cx="2602170" cy="12618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400"/>
                <a:t>Audio library</a:t>
              </a:r>
              <a:r>
                <a:rPr lang="it-IT" sz="1400" kern="1200"/>
                <a:t>:</a:t>
              </a:r>
              <a:endParaRPr lang="it-IT" sz="1400" kern="1200" dirty="0"/>
            </a:p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400" kern="1200" dirty="0"/>
                <a:t>Tone</a:t>
              </a:r>
              <a:r>
                <a:rPr lang="it-IT" sz="1400" kern="1200"/>
                <a:t>.js</a:t>
              </a:r>
              <a:endParaRPr lang="it-IT" sz="14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82511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27EB8F-54BA-EE43-BA7F-3A6211077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4008" y="308114"/>
            <a:ext cx="3703983" cy="894522"/>
          </a:xfrm>
        </p:spPr>
        <p:txBody>
          <a:bodyPr>
            <a:normAutofit fontScale="90000"/>
          </a:bodyPr>
          <a:lstStyle/>
          <a:p>
            <a:pPr algn="ctr"/>
            <a:r>
              <a:rPr lang="it-IT"/>
              <a:t>Restyling of the rhythm wheel</a:t>
            </a:r>
            <a:endParaRPr lang="it-IT" dirty="0"/>
          </a:p>
        </p:txBody>
      </p:sp>
      <p:pic>
        <p:nvPicPr>
          <p:cNvPr id="4" name="Segnaposto contenuto 4">
            <a:extLst>
              <a:ext uri="{FF2B5EF4-FFF2-40B4-BE49-F238E27FC236}">
                <a16:creationId xmlns:a16="http://schemas.microsoft.com/office/drawing/2014/main" id="{48A89B70-75A3-5442-9B24-206BBFECC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80" t="6195" r="14947" b="4657"/>
          <a:stretch/>
        </p:blipFill>
        <p:spPr>
          <a:xfrm>
            <a:off x="860612" y="1859536"/>
            <a:ext cx="3150454" cy="3150454"/>
          </a:xfrm>
          <a:prstGeom prst="ellipse">
            <a:avLst/>
          </a:prstGeom>
          <a:ln w="63500" cap="rnd">
            <a:solidFill>
              <a:schemeClr val="tx1"/>
            </a:solidFill>
          </a:ln>
          <a:effectLst>
            <a:glow rad="254000">
              <a:schemeClr val="accent1">
                <a:satMod val="175000"/>
                <a:alpha val="47000"/>
              </a:schemeClr>
            </a:glow>
            <a:reflection blurRad="38100" stA="45000" endPos="65000" dist="381000" dir="5400000" sy="-100000" algn="bl" rotWithShape="0"/>
            <a:softEdge rad="38100"/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Segnaposto contenuto 18">
            <a:extLst>
              <a:ext uri="{FF2B5EF4-FFF2-40B4-BE49-F238E27FC236}">
                <a16:creationId xmlns:a16="http://schemas.microsoft.com/office/drawing/2014/main" id="{DEA1343A-4616-E846-9D01-8F635F54E2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23" t="5916" r="5658" b="5640"/>
          <a:stretch/>
        </p:blipFill>
        <p:spPr>
          <a:xfrm>
            <a:off x="8039596" y="1803700"/>
            <a:ext cx="3291792" cy="3250598"/>
          </a:xfrm>
          <a:prstGeom prst="ellipse">
            <a:avLst/>
          </a:prstGeom>
          <a:ln w="63500" cap="rnd">
            <a:solidFill>
              <a:schemeClr val="tx1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outerShdw blurRad="50800" dist="38100" dir="18900000" algn="bl" rotWithShape="0">
              <a:prstClr val="black">
                <a:alpha val="40000"/>
              </a:prstClr>
            </a:outerShdw>
            <a:reflection blurRad="114300" stA="62000" endPos="92000" dist="406400" dir="5400000" sy="-100000" algn="bl" rotWithShape="0"/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  <p:sp>
        <p:nvSpPr>
          <p:cNvPr id="9" name="Freccia destra 8">
            <a:extLst>
              <a:ext uri="{FF2B5EF4-FFF2-40B4-BE49-F238E27FC236}">
                <a16:creationId xmlns:a16="http://schemas.microsoft.com/office/drawing/2014/main" id="{3B747632-7EEC-7247-96E8-FAF416E9D364}"/>
              </a:ext>
            </a:extLst>
          </p:cNvPr>
          <p:cNvSpPr/>
          <p:nvPr/>
        </p:nvSpPr>
        <p:spPr>
          <a:xfrm>
            <a:off x="4906298" y="3191492"/>
            <a:ext cx="2369574" cy="4750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77A2E86-3AEC-0347-BCC6-5E39206C764C}"/>
              </a:ext>
            </a:extLst>
          </p:cNvPr>
          <p:cNvSpPr txBox="1"/>
          <p:nvPr/>
        </p:nvSpPr>
        <p:spPr>
          <a:xfrm>
            <a:off x="9086764" y="1046799"/>
            <a:ext cx="11974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NEW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D79E24-26D2-DB44-B68D-4FABB7B39E66}"/>
              </a:ext>
            </a:extLst>
          </p:cNvPr>
          <p:cNvSpPr txBox="1"/>
          <p:nvPr/>
        </p:nvSpPr>
        <p:spPr>
          <a:xfrm>
            <a:off x="1837111" y="1046799"/>
            <a:ext cx="11974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OLD</a:t>
            </a: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BBC78D07-A0CA-6D5E-8AB5-6CB3C33D8A1D}"/>
              </a:ext>
            </a:extLst>
          </p:cNvPr>
          <p:cNvGrpSpPr/>
          <p:nvPr/>
        </p:nvGrpSpPr>
        <p:grpSpPr>
          <a:xfrm>
            <a:off x="5336070" y="3955631"/>
            <a:ext cx="1510029" cy="797682"/>
            <a:chOff x="4165227" y="3280832"/>
            <a:chExt cx="2293437" cy="1146718"/>
          </a:xfrm>
          <a:solidFill>
            <a:schemeClr val="accent2">
              <a:lumMod val="75000"/>
            </a:schemeClr>
          </a:solidFill>
        </p:grpSpPr>
        <p:sp>
          <p:nvSpPr>
            <p:cNvPr id="13" name="Rettangolo con angoli arrotondati 12">
              <a:extLst>
                <a:ext uri="{FF2B5EF4-FFF2-40B4-BE49-F238E27FC236}">
                  <a16:creationId xmlns:a16="http://schemas.microsoft.com/office/drawing/2014/main" id="{0052DE02-B337-B309-BD1C-4D4280418F9D}"/>
                </a:ext>
              </a:extLst>
            </p:cNvPr>
            <p:cNvSpPr/>
            <p:nvPr/>
          </p:nvSpPr>
          <p:spPr>
            <a:xfrm>
              <a:off x="4165227" y="3280832"/>
              <a:ext cx="2293437" cy="1146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CasellaDiTesto 13">
              <a:extLst>
                <a:ext uri="{FF2B5EF4-FFF2-40B4-BE49-F238E27FC236}">
                  <a16:creationId xmlns:a16="http://schemas.microsoft.com/office/drawing/2014/main" id="{28F821D8-E8C4-BE2E-06E2-78DE43B9A95F}"/>
                </a:ext>
              </a:extLst>
            </p:cNvPr>
            <p:cNvSpPr txBox="1"/>
            <p:nvPr/>
          </p:nvSpPr>
          <p:spPr>
            <a:xfrm>
              <a:off x="4198813" y="3314418"/>
              <a:ext cx="2169091" cy="107954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300"/>
                <a:t>Graphics library:</a:t>
              </a:r>
            </a:p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300" kern="1200"/>
                <a:t>Canvas</a:t>
              </a:r>
              <a:endParaRPr lang="it-IT" sz="13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92300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E72794-A63F-42D7-9112-8E50E3B5D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707" y="435758"/>
            <a:ext cx="2640581" cy="621695"/>
          </a:xfrm>
        </p:spPr>
        <p:txBody>
          <a:bodyPr>
            <a:normAutofit fontScale="90000"/>
          </a:bodyPr>
          <a:lstStyle/>
          <a:p>
            <a:r>
              <a:rPr lang="it-IT" dirty="0"/>
              <a:t>Easy to use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5B3A17-DEA1-47C8-88C5-F4942C431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842" y="1292310"/>
            <a:ext cx="5190396" cy="188045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solidFill>
                  <a:schemeClr val="tx1"/>
                </a:solidFill>
              </a:rPr>
              <a:t>The </a:t>
            </a:r>
            <a:r>
              <a:rPr lang="en-US" dirty="0">
                <a:solidFill>
                  <a:schemeClr val="tx1"/>
                </a:solidFill>
              </a:rPr>
              <a:t>main</a:t>
            </a:r>
            <a:r>
              <a:rPr lang="it-IT" dirty="0">
                <a:solidFill>
                  <a:schemeClr val="tx1"/>
                </a:solidFill>
              </a:rPr>
              <a:t> goal of </a:t>
            </a:r>
            <a:r>
              <a:rPr lang="it-IT" dirty="0" err="1">
                <a:solidFill>
                  <a:schemeClr val="tx1"/>
                </a:solidFill>
              </a:rPr>
              <a:t>our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project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noProof="1">
                <a:solidFill>
                  <a:schemeClr val="tx1"/>
                </a:solidFill>
              </a:rPr>
              <a:t>is</a:t>
            </a:r>
            <a:r>
              <a:rPr lang="it-IT" dirty="0">
                <a:solidFill>
                  <a:schemeClr val="tx1"/>
                </a:solidFill>
              </a:rPr>
              <a:t> to make the experience of describing a </a:t>
            </a:r>
            <a:r>
              <a:rPr lang="it-IT" dirty="0" err="1">
                <a:solidFill>
                  <a:schemeClr val="tx1"/>
                </a:solidFill>
              </a:rPr>
              <a:t>rhythm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as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effortless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as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noProof="1">
                <a:solidFill>
                  <a:schemeClr val="tx1"/>
                </a:solidFill>
              </a:rPr>
              <a:t>possible</a:t>
            </a:r>
            <a:r>
              <a:rPr lang="it-IT">
                <a:solidFill>
                  <a:schemeClr val="tx1"/>
                </a:solidFill>
              </a:rPr>
              <a:t>!</a:t>
            </a:r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4" name="Functionalities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832EE2CA-2ABA-4BD0-96B4-5A8E83D39F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30435" y="3293806"/>
            <a:ext cx="6931127" cy="324174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02B4F5B-0A4A-46CB-8354-F1F56C1418B9}"/>
              </a:ext>
            </a:extLst>
          </p:cNvPr>
          <p:cNvSpPr txBox="1"/>
          <p:nvPr/>
        </p:nvSpPr>
        <p:spPr>
          <a:xfrm>
            <a:off x="6085130" y="1578239"/>
            <a:ext cx="5588028" cy="1880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SzPct val="80000"/>
              <a:buFont typeface="Century Gothic" panose="020B0502020202020204" pitchFamily="34" charset="0"/>
              <a:buChar char="►"/>
            </a:pPr>
            <a:r>
              <a:rPr lang="it-IT" sz="2000" dirty="0" err="1"/>
              <a:t>Thanks</a:t>
            </a:r>
            <a:r>
              <a:rPr lang="it-IT" sz="2000" dirty="0"/>
              <a:t> to </a:t>
            </a:r>
            <a:r>
              <a:rPr lang="it-IT" sz="2000" dirty="0" err="1"/>
              <a:t>our</a:t>
            </a:r>
            <a:r>
              <a:rPr lang="it-IT" sz="2000" dirty="0"/>
              <a:t> </a:t>
            </a:r>
            <a:r>
              <a:rPr lang="it-IT" sz="2000" dirty="0" err="1"/>
              <a:t>restyle</a:t>
            </a:r>
            <a:r>
              <a:rPr lang="it-IT" sz="2000" dirty="0"/>
              <a:t> </a:t>
            </a:r>
            <a:r>
              <a:rPr lang="it-IT" sz="2000" dirty="0" err="1"/>
              <a:t>w</a:t>
            </a:r>
            <a:r>
              <a:rPr lang="it-IT" sz="2000" dirty="0" err="1">
                <a:solidFill>
                  <a:schemeClr val="tx1"/>
                </a:solidFill>
              </a:rPr>
              <a:t>e</a:t>
            </a:r>
            <a:r>
              <a:rPr lang="it-IT" sz="2000" dirty="0">
                <a:solidFill>
                  <a:schemeClr val="tx1"/>
                </a:solidFill>
              </a:rPr>
              <a:t> </a:t>
            </a:r>
            <a:r>
              <a:rPr lang="it-IT" sz="2000" dirty="0" err="1">
                <a:solidFill>
                  <a:schemeClr val="tx1"/>
                </a:solidFill>
              </a:rPr>
              <a:t>don’t</a:t>
            </a:r>
            <a:r>
              <a:rPr lang="it-IT" sz="2000" dirty="0">
                <a:solidFill>
                  <a:schemeClr val="tx1"/>
                </a:solidFill>
              </a:rPr>
              <a:t> </a:t>
            </a:r>
            <a:r>
              <a:rPr lang="it-IT" sz="2000" dirty="0" err="1">
                <a:solidFill>
                  <a:schemeClr val="tx1"/>
                </a:solidFill>
              </a:rPr>
              <a:t>have</a:t>
            </a:r>
            <a:r>
              <a:rPr lang="it-IT" sz="2000" dirty="0">
                <a:solidFill>
                  <a:schemeClr val="tx1"/>
                </a:solidFill>
              </a:rPr>
              <a:t> </a:t>
            </a:r>
            <a:r>
              <a:rPr lang="it-IT" sz="2000" dirty="0" err="1">
                <a:solidFill>
                  <a:schemeClr val="tx1"/>
                </a:solidFill>
              </a:rPr>
              <a:t>dots</a:t>
            </a:r>
            <a:r>
              <a:rPr lang="it-IT" sz="2000" dirty="0">
                <a:solidFill>
                  <a:schemeClr val="tx1"/>
                </a:solidFill>
              </a:rPr>
              <a:t>, </a:t>
            </a:r>
            <a:r>
              <a:rPr lang="it-IT" sz="2000" dirty="0" err="1">
                <a:solidFill>
                  <a:schemeClr val="tx1"/>
                </a:solidFill>
              </a:rPr>
              <a:t>but</a:t>
            </a:r>
            <a:r>
              <a:rPr lang="it-IT" sz="2000" dirty="0">
                <a:solidFill>
                  <a:schemeClr val="tx1"/>
                </a:solidFill>
              </a:rPr>
              <a:t> steps, making the web app </a:t>
            </a:r>
            <a:r>
              <a:rPr lang="it-IT" sz="2000" dirty="0" err="1">
                <a:solidFill>
                  <a:schemeClr val="tx1"/>
                </a:solidFill>
              </a:rPr>
              <a:t>easier</a:t>
            </a:r>
            <a:r>
              <a:rPr lang="it-IT" sz="2000" dirty="0">
                <a:solidFill>
                  <a:schemeClr val="tx1"/>
                </a:solidFill>
              </a:rPr>
              <a:t> to</a:t>
            </a:r>
          </a:p>
          <a:p>
            <a:pPr>
              <a:lnSpc>
                <a:spcPct val="150000"/>
              </a:lnSpc>
              <a:buSzPct val="80000"/>
            </a:pPr>
            <a:r>
              <a:rPr lang="it-IT" sz="2000" dirty="0"/>
              <a:t>    </a:t>
            </a:r>
            <a:r>
              <a:rPr lang="it-IT" sz="2000" dirty="0">
                <a:solidFill>
                  <a:schemeClr val="tx1"/>
                </a:solidFill>
              </a:rPr>
              <a:t>use with a mouse</a:t>
            </a:r>
            <a:r>
              <a:rPr lang="it-IT" sz="2000" dirty="0"/>
              <a:t>.</a:t>
            </a:r>
          </a:p>
          <a:p>
            <a:pPr>
              <a:lnSpc>
                <a:spcPct val="150000"/>
              </a:lnSpc>
              <a:buSzPct val="80000"/>
            </a:pPr>
            <a:endParaRPr lang="it-IT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70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823A68-33F0-4B19-9DAF-87315FF6A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8349" y="587828"/>
            <a:ext cx="6915297" cy="927403"/>
          </a:xfrm>
        </p:spPr>
        <p:txBody>
          <a:bodyPr/>
          <a:lstStyle/>
          <a:p>
            <a:r>
              <a:rPr lang="it-IT" dirty="0" err="1"/>
              <a:t>Designed</a:t>
            </a:r>
            <a:r>
              <a:rPr lang="it-IT" dirty="0"/>
              <a:t> for </a:t>
            </a:r>
            <a:r>
              <a:rPr lang="it-IT" dirty="0" err="1"/>
              <a:t>polyrhythms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7C72EB-4F95-4FC4-BE40-347CB68CA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635" y="1730776"/>
            <a:ext cx="5372868" cy="16919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Polyrhythm </a:t>
            </a:r>
            <a:r>
              <a:rPr lang="en-US" dirty="0">
                <a:solidFill>
                  <a:schemeClr val="tx1"/>
                </a:solidFill>
              </a:rPr>
              <a:t>is the simultaneous use of more rhythms that cannot be expressed simply within the same </a:t>
            </a:r>
            <a:r>
              <a:rPr lang="en-US">
                <a:solidFill>
                  <a:schemeClr val="tx1"/>
                </a:solidFill>
              </a:rPr>
              <a:t>meter.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olyrhythm_2_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5209339F-7631-456C-849D-0386374AC2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1069" y="3638248"/>
            <a:ext cx="5850525" cy="272415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FC521E15-08B1-44BE-999A-63DD5A9425DB}"/>
              </a:ext>
            </a:extLst>
          </p:cNvPr>
          <p:cNvSpPr txBox="1"/>
          <p:nvPr/>
        </p:nvSpPr>
        <p:spPr>
          <a:xfrm>
            <a:off x="5797503" y="1665333"/>
            <a:ext cx="5969862" cy="1769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prstClr val="white"/>
              </a:buClr>
              <a:buSzPct val="80000"/>
              <a:buFont typeface="Wingdings 3" panose="05040102010807070707" pitchFamily="18" charset="2"/>
              <a:buChar char="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It’s difficult to describe polyrhythms with the standard music notation because it’s meant to represent just one meter.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prstClr val="white"/>
              </a:buClr>
              <a:buSzPct val="80000"/>
              <a:buFont typeface="Wingdings 3" panose="05040102010807070707" pitchFamily="18" charset="2"/>
              <a:buChar char="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In a rhythm wheel, 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each </a:t>
            </a:r>
            <a:r>
              <a:rPr lang="en-US" sz="2000">
                <a:solidFill>
                  <a:prstClr val="white"/>
                </a:solidFill>
                <a:latin typeface="Century Gothic" panose="020B0502020202020204"/>
              </a:rPr>
              <a:t>ring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can have a different number of steps.</a:t>
            </a:r>
            <a:endParaRPr kumimoji="0" lang="it-IT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Parentesi graffa aperta 4">
            <a:extLst>
              <a:ext uri="{FF2B5EF4-FFF2-40B4-BE49-F238E27FC236}">
                <a16:creationId xmlns:a16="http://schemas.microsoft.com/office/drawing/2014/main" id="{1F903403-7FF5-1994-DBBB-431D4140D603}"/>
              </a:ext>
            </a:extLst>
          </p:cNvPr>
          <p:cNvSpPr/>
          <p:nvPr/>
        </p:nvSpPr>
        <p:spPr>
          <a:xfrm>
            <a:off x="5496559" y="1619371"/>
            <a:ext cx="300943" cy="1769715"/>
          </a:xfrm>
          <a:prstGeom prst="leftBrace">
            <a:avLst>
              <a:gd name="adj1" fmla="val 55598"/>
              <a:gd name="adj2" fmla="val 50000"/>
            </a:avLst>
          </a:prstGeom>
          <a:ln w="28575">
            <a:solidFill>
              <a:schemeClr val="accent1">
                <a:lumMod val="5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0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3E8D06-55CE-405C-923F-25E99D8B8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215" y="498175"/>
            <a:ext cx="5131311" cy="309936"/>
          </a:xfrm>
        </p:spPr>
        <p:txBody>
          <a:bodyPr>
            <a:noAutofit/>
          </a:bodyPr>
          <a:lstStyle/>
          <a:p>
            <a:r>
              <a:rPr lang="it-IT" sz="2400" dirty="0" err="1"/>
              <a:t>Connected</a:t>
            </a:r>
            <a:r>
              <a:rPr lang="it-IT" sz="2400" dirty="0"/>
              <a:t> to the cloud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69F3B1-671E-4D15-B55A-E42DF099B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215" y="880609"/>
            <a:ext cx="5967689" cy="1200486"/>
          </a:xfrm>
        </p:spPr>
        <p:txBody>
          <a:bodyPr>
            <a:normAutofit/>
          </a:bodyPr>
          <a:lstStyle/>
          <a:p>
            <a:r>
              <a:rPr lang="it-IT" sz="1900" dirty="0">
                <a:solidFill>
                  <a:schemeClr val="tx1"/>
                </a:solidFill>
              </a:rPr>
              <a:t>The user can store </a:t>
            </a:r>
            <a:r>
              <a:rPr lang="it-IT" sz="1900" dirty="0" err="1">
                <a:solidFill>
                  <a:schemeClr val="tx1"/>
                </a:solidFill>
              </a:rPr>
              <a:t>his</a:t>
            </a:r>
            <a:r>
              <a:rPr lang="it-IT" sz="1900" dirty="0">
                <a:solidFill>
                  <a:schemeClr val="tx1"/>
                </a:solidFill>
              </a:rPr>
              <a:t> </a:t>
            </a:r>
            <a:r>
              <a:rPr lang="it-IT" sz="1900" dirty="0" err="1">
                <a:solidFill>
                  <a:schemeClr val="tx1"/>
                </a:solidFill>
              </a:rPr>
              <a:t>creations</a:t>
            </a:r>
            <a:r>
              <a:rPr lang="it-IT" sz="1900" dirty="0">
                <a:solidFill>
                  <a:schemeClr val="tx1"/>
                </a:solidFill>
              </a:rPr>
              <a:t> on the cloud and load </a:t>
            </a:r>
            <a:r>
              <a:rPr lang="it-IT" sz="1900" dirty="0" err="1">
                <a:solidFill>
                  <a:schemeClr val="tx1"/>
                </a:solidFill>
              </a:rPr>
              <a:t>them</a:t>
            </a:r>
            <a:r>
              <a:rPr lang="it-IT" sz="1900" dirty="0">
                <a:solidFill>
                  <a:schemeClr val="tx1"/>
                </a:solidFill>
              </a:rPr>
              <a:t> </a:t>
            </a:r>
            <a:r>
              <a:rPr lang="it-IT" sz="1900" dirty="0" err="1">
                <a:solidFill>
                  <a:schemeClr val="tx1"/>
                </a:solidFill>
              </a:rPr>
              <a:t>at</a:t>
            </a:r>
            <a:r>
              <a:rPr lang="it-IT" sz="1900" dirty="0">
                <a:solidFill>
                  <a:schemeClr val="tx1"/>
                </a:solidFill>
              </a:rPr>
              <a:t> a </a:t>
            </a:r>
            <a:r>
              <a:rPr lang="it-IT" sz="1900" dirty="0" err="1">
                <a:solidFill>
                  <a:schemeClr val="tx1"/>
                </a:solidFill>
              </a:rPr>
              <a:t>later</a:t>
            </a:r>
            <a:r>
              <a:rPr lang="it-IT" sz="1900" dirty="0">
                <a:solidFill>
                  <a:schemeClr val="tx1"/>
                </a:solidFill>
              </a:rPr>
              <a:t> time.</a:t>
            </a:r>
          </a:p>
          <a:p>
            <a:r>
              <a:rPr lang="it-IT" sz="1900" dirty="0" err="1">
                <a:solidFill>
                  <a:schemeClr val="tx1"/>
                </a:solidFill>
              </a:rPr>
              <a:t>Don’t</a:t>
            </a:r>
            <a:r>
              <a:rPr lang="it-IT" sz="1900" dirty="0">
                <a:solidFill>
                  <a:schemeClr val="tx1"/>
                </a:solidFill>
              </a:rPr>
              <a:t> </a:t>
            </a:r>
            <a:r>
              <a:rPr lang="it-IT" sz="1900" dirty="0" err="1">
                <a:solidFill>
                  <a:schemeClr val="tx1"/>
                </a:solidFill>
              </a:rPr>
              <a:t>lose</a:t>
            </a:r>
            <a:r>
              <a:rPr lang="it-IT" sz="1900" dirty="0">
                <a:solidFill>
                  <a:schemeClr val="tx1"/>
                </a:solidFill>
              </a:rPr>
              <a:t> </a:t>
            </a:r>
            <a:r>
              <a:rPr lang="it-IT" sz="1900" dirty="0" err="1">
                <a:solidFill>
                  <a:schemeClr val="tx1"/>
                </a:solidFill>
              </a:rPr>
              <a:t>your</a:t>
            </a:r>
            <a:r>
              <a:rPr lang="it-IT" sz="1900" dirty="0">
                <a:solidFill>
                  <a:schemeClr val="tx1"/>
                </a:solidFill>
              </a:rPr>
              <a:t> </a:t>
            </a:r>
            <a:r>
              <a:rPr lang="it-IT" sz="1900" dirty="0" err="1">
                <a:solidFill>
                  <a:schemeClr val="tx1"/>
                </a:solidFill>
              </a:rPr>
              <a:t>rhythmic</a:t>
            </a:r>
            <a:r>
              <a:rPr lang="it-IT" sz="1900" dirty="0">
                <a:solidFill>
                  <a:schemeClr val="tx1"/>
                </a:solidFill>
              </a:rPr>
              <a:t> patterns </a:t>
            </a:r>
            <a:r>
              <a:rPr lang="it-IT" sz="1900" dirty="0" err="1">
                <a:solidFill>
                  <a:schemeClr val="tx1"/>
                </a:solidFill>
              </a:rPr>
              <a:t>anymore</a:t>
            </a:r>
            <a:r>
              <a:rPr lang="it-IT" sz="1900" dirty="0">
                <a:solidFill>
                  <a:schemeClr val="tx1"/>
                </a:solidFill>
              </a:rPr>
              <a:t>!</a:t>
            </a:r>
          </a:p>
        </p:txBody>
      </p:sp>
      <p:pic>
        <p:nvPicPr>
          <p:cNvPr id="6" name="Save_And_Load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EA5C52C0-C982-4DE8-A18E-4BD2791711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0829" y="2552934"/>
            <a:ext cx="5652378" cy="273329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F41863F-6AAC-0D49-A257-888CEF59A8D3}"/>
              </a:ext>
            </a:extLst>
          </p:cNvPr>
          <p:cNvSpPr txBox="1"/>
          <p:nvPr/>
        </p:nvSpPr>
        <p:spPr>
          <a:xfrm>
            <a:off x="6505904" y="346446"/>
            <a:ext cx="551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+mj-lt"/>
              </a:rPr>
              <a:t>GENERATION OF RANDOM RHYTHMS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818B1D5-0699-1B4A-B109-4CA004F20641}"/>
              </a:ext>
            </a:extLst>
          </p:cNvPr>
          <p:cNvSpPr txBox="1"/>
          <p:nvPr/>
        </p:nvSpPr>
        <p:spPr>
          <a:xfrm>
            <a:off x="6505903" y="880609"/>
            <a:ext cx="5371465" cy="270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it-IT" sz="1900"/>
              <a:t>The user can ask the web app to create a random rhythm on-the-fly.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900"/>
              <a:t>Our</a:t>
            </a:r>
            <a:r>
              <a:rPr lang="it-IT" sz="1900"/>
              <a:t> </a:t>
            </a:r>
            <a:r>
              <a:rPr lang="it-IT" sz="1900" dirty="0"/>
              <a:t>RNG </a:t>
            </a:r>
            <a:r>
              <a:rPr lang="it-IT" sz="1900" dirty="0" err="1"/>
              <a:t>takes</a:t>
            </a:r>
            <a:r>
              <a:rPr lang="it-IT" sz="1900" dirty="0"/>
              <a:t> </a:t>
            </a:r>
            <a:r>
              <a:rPr lang="it-IT" sz="1900" dirty="0" err="1"/>
              <a:t>environmental</a:t>
            </a:r>
            <a:r>
              <a:rPr lang="it-IT" sz="1900" dirty="0"/>
              <a:t> </a:t>
            </a:r>
            <a:r>
              <a:rPr lang="it-IT" sz="1900" dirty="0" err="1"/>
              <a:t>noise</a:t>
            </a:r>
            <a:r>
              <a:rPr lang="it-IT" sz="1900" dirty="0"/>
              <a:t> </a:t>
            </a:r>
            <a:r>
              <a:rPr lang="it-IT" sz="1900" dirty="0" err="1"/>
              <a:t>as</a:t>
            </a:r>
            <a:r>
              <a:rPr lang="it-IT" sz="1900" dirty="0"/>
              <a:t> </a:t>
            </a:r>
            <a:r>
              <a:rPr lang="it-IT" sz="1900"/>
              <a:t>an input.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it-IT" sz="1900"/>
              <a:t>We wanted </a:t>
            </a:r>
            <a:r>
              <a:rPr lang="it-IT" sz="1900" dirty="0"/>
              <a:t>to create a connection </a:t>
            </a:r>
            <a:r>
              <a:rPr lang="it-IT" sz="1900" dirty="0" err="1"/>
              <a:t>between</a:t>
            </a:r>
            <a:r>
              <a:rPr lang="it-IT" sz="1900" dirty="0"/>
              <a:t> </a:t>
            </a:r>
            <a:r>
              <a:rPr lang="it-IT" sz="1900" dirty="0" err="1"/>
              <a:t>noise</a:t>
            </a:r>
            <a:r>
              <a:rPr lang="it-IT" sz="1900" dirty="0"/>
              <a:t> (random </a:t>
            </a:r>
            <a:r>
              <a:rPr lang="it-IT" sz="1900" dirty="0" err="1"/>
              <a:t>sounds</a:t>
            </a:r>
            <a:r>
              <a:rPr lang="it-IT" sz="1900" dirty="0"/>
              <a:t> pressure </a:t>
            </a:r>
            <a:r>
              <a:rPr lang="it-IT" sz="1900" dirty="0" err="1"/>
              <a:t>fluctuations</a:t>
            </a:r>
            <a:r>
              <a:rPr lang="it-IT" sz="1900" dirty="0"/>
              <a:t>) and </a:t>
            </a:r>
            <a:r>
              <a:rPr lang="it-IT" sz="1900"/>
              <a:t>music (</a:t>
            </a:r>
            <a:r>
              <a:rPr lang="en-US" sz="1900" dirty="0"/>
              <a:t>meaningful</a:t>
            </a:r>
            <a:r>
              <a:rPr lang="it-IT" sz="1900" dirty="0"/>
              <a:t> </a:t>
            </a:r>
            <a:r>
              <a:rPr lang="it-IT" sz="1900" err="1"/>
              <a:t>sounds</a:t>
            </a:r>
            <a:r>
              <a:rPr lang="it-IT" sz="1900"/>
              <a:t>).</a:t>
            </a:r>
            <a:endParaRPr lang="it-IT" sz="1900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C46085CD-A354-9629-81DB-1E943EDBC8E5}"/>
              </a:ext>
            </a:extLst>
          </p:cNvPr>
          <p:cNvGrpSpPr/>
          <p:nvPr/>
        </p:nvGrpSpPr>
        <p:grpSpPr>
          <a:xfrm>
            <a:off x="2189982" y="5582377"/>
            <a:ext cx="2294071" cy="854526"/>
            <a:chOff x="2078114" y="3086763"/>
            <a:chExt cx="2680684" cy="1340342"/>
          </a:xfrm>
        </p:grpSpPr>
        <p:sp>
          <p:nvSpPr>
            <p:cNvPr id="11" name="Rettangolo con angoli arrotondati 10">
              <a:extLst>
                <a:ext uri="{FF2B5EF4-FFF2-40B4-BE49-F238E27FC236}">
                  <a16:creationId xmlns:a16="http://schemas.microsoft.com/office/drawing/2014/main" id="{0B1E0FBC-0B6C-7421-04E2-9686D003BCC2}"/>
                </a:ext>
              </a:extLst>
            </p:cNvPr>
            <p:cNvSpPr/>
            <p:nvPr/>
          </p:nvSpPr>
          <p:spPr>
            <a:xfrm>
              <a:off x="2078114" y="3086763"/>
              <a:ext cx="2680684" cy="1340342"/>
            </a:xfrm>
            <a:prstGeom prst="roundRect">
              <a:avLst>
                <a:gd name="adj" fmla="val 10000"/>
              </a:avLst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57E7A422-CC7D-99B5-D05A-9E64789E2787}"/>
                </a:ext>
              </a:extLst>
            </p:cNvPr>
            <p:cNvSpPr txBox="1"/>
            <p:nvPr/>
          </p:nvSpPr>
          <p:spPr>
            <a:xfrm>
              <a:off x="2117371" y="3126020"/>
              <a:ext cx="2602170" cy="12618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900" kern="1200"/>
                <a:t>Database library:</a:t>
              </a:r>
              <a:endParaRPr lang="it-IT" sz="1900" kern="1200" dirty="0"/>
            </a:p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900" kern="1200"/>
                <a:t>Firestore</a:t>
              </a:r>
              <a:endParaRPr lang="it-IT" sz="1900" kern="1200" dirty="0"/>
            </a:p>
          </p:txBody>
        </p:sp>
      </p:grp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B7FF6B63-42B7-1CA5-EDA4-5FF004F39D19}"/>
              </a:ext>
            </a:extLst>
          </p:cNvPr>
          <p:cNvGrpSpPr/>
          <p:nvPr/>
        </p:nvGrpSpPr>
        <p:grpSpPr>
          <a:xfrm>
            <a:off x="8465400" y="3755249"/>
            <a:ext cx="1256263" cy="632763"/>
            <a:chOff x="4203" y="0"/>
            <a:chExt cx="1256263" cy="632763"/>
          </a:xfrm>
        </p:grpSpPr>
        <p:sp>
          <p:nvSpPr>
            <p:cNvPr id="15" name="Rettangolo con angoli arrotondati 14">
              <a:extLst>
                <a:ext uri="{FF2B5EF4-FFF2-40B4-BE49-F238E27FC236}">
                  <a16:creationId xmlns:a16="http://schemas.microsoft.com/office/drawing/2014/main" id="{8602A15A-00E6-72DB-B357-7542047BB4E8}"/>
                </a:ext>
              </a:extLst>
            </p:cNvPr>
            <p:cNvSpPr/>
            <p:nvPr/>
          </p:nvSpPr>
          <p:spPr>
            <a:xfrm>
              <a:off x="4203" y="0"/>
              <a:ext cx="1256263" cy="632763"/>
            </a:xfrm>
            <a:prstGeom prst="roundRect">
              <a:avLst>
                <a:gd name="adj" fmla="val 10000"/>
              </a:avLst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BBBF6285-41E3-8EC6-0532-8553949A260C}"/>
                </a:ext>
              </a:extLst>
            </p:cNvPr>
            <p:cNvSpPr txBox="1"/>
            <p:nvPr/>
          </p:nvSpPr>
          <p:spPr>
            <a:xfrm>
              <a:off x="22736" y="18533"/>
              <a:ext cx="1219197" cy="5956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1800" kern="1200" dirty="0" err="1"/>
                <a:t>Noise</a:t>
              </a:r>
              <a:endParaRPr lang="it-IT" sz="1800" kern="1200" dirty="0"/>
            </a:p>
          </p:txBody>
        </p:sp>
      </p:grpSp>
      <p:graphicFrame>
        <p:nvGraphicFramePr>
          <p:cNvPr id="17" name="Diagramma 16">
            <a:extLst>
              <a:ext uri="{FF2B5EF4-FFF2-40B4-BE49-F238E27FC236}">
                <a16:creationId xmlns:a16="http://schemas.microsoft.com/office/drawing/2014/main" id="{25112CD5-26AC-9CC2-1AB3-600A7974F6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0423694"/>
              </p:ext>
            </p:extLst>
          </p:nvPr>
        </p:nvGraphicFramePr>
        <p:xfrm>
          <a:off x="8465404" y="5978336"/>
          <a:ext cx="1256263" cy="632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8" name="Gruppo 17">
            <a:extLst>
              <a:ext uri="{FF2B5EF4-FFF2-40B4-BE49-F238E27FC236}">
                <a16:creationId xmlns:a16="http://schemas.microsoft.com/office/drawing/2014/main" id="{5D67BF9B-2F5E-3BA1-EE26-0FADE649249A}"/>
              </a:ext>
            </a:extLst>
          </p:cNvPr>
          <p:cNvGrpSpPr/>
          <p:nvPr/>
        </p:nvGrpSpPr>
        <p:grpSpPr>
          <a:xfrm>
            <a:off x="8097627" y="4866792"/>
            <a:ext cx="1991807" cy="632763"/>
            <a:chOff x="934" y="0"/>
            <a:chExt cx="1991807" cy="632763"/>
          </a:xfrm>
        </p:grpSpPr>
        <p:sp>
          <p:nvSpPr>
            <p:cNvPr id="19" name="Rettangolo con angoli arrotondati 18">
              <a:extLst>
                <a:ext uri="{FF2B5EF4-FFF2-40B4-BE49-F238E27FC236}">
                  <a16:creationId xmlns:a16="http://schemas.microsoft.com/office/drawing/2014/main" id="{785D4707-1195-FE17-EACE-96A2C0BDD8A8}"/>
                </a:ext>
              </a:extLst>
            </p:cNvPr>
            <p:cNvSpPr/>
            <p:nvPr/>
          </p:nvSpPr>
          <p:spPr>
            <a:xfrm>
              <a:off x="934" y="0"/>
              <a:ext cx="1991807" cy="632763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AF0E2311-97CB-BEDE-8881-71261FCCA689}"/>
                </a:ext>
              </a:extLst>
            </p:cNvPr>
            <p:cNvSpPr txBox="1"/>
            <p:nvPr/>
          </p:nvSpPr>
          <p:spPr>
            <a:xfrm>
              <a:off x="19467" y="18533"/>
              <a:ext cx="1954741" cy="59569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2700" kern="1200" dirty="0"/>
                <a:t>Black box</a:t>
              </a:r>
            </a:p>
          </p:txBody>
        </p:sp>
      </p:grpSp>
      <p:sp>
        <p:nvSpPr>
          <p:cNvPr id="7" name="Freccia in giù 6">
            <a:extLst>
              <a:ext uri="{FF2B5EF4-FFF2-40B4-BE49-F238E27FC236}">
                <a16:creationId xmlns:a16="http://schemas.microsoft.com/office/drawing/2014/main" id="{3392FD46-169C-AF7E-EC02-BD1202A1E2D5}"/>
              </a:ext>
            </a:extLst>
          </p:cNvPr>
          <p:cNvSpPr/>
          <p:nvPr/>
        </p:nvSpPr>
        <p:spPr>
          <a:xfrm>
            <a:off x="9016181" y="4483510"/>
            <a:ext cx="206477" cy="2851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ccia in giù 20">
            <a:extLst>
              <a:ext uri="{FF2B5EF4-FFF2-40B4-BE49-F238E27FC236}">
                <a16:creationId xmlns:a16="http://schemas.microsoft.com/office/drawing/2014/main" id="{70268A5B-4ECF-A5BE-4076-A1330E49AF84}"/>
              </a:ext>
            </a:extLst>
          </p:cNvPr>
          <p:cNvSpPr/>
          <p:nvPr/>
        </p:nvSpPr>
        <p:spPr>
          <a:xfrm>
            <a:off x="9016181" y="5607405"/>
            <a:ext cx="206477" cy="2851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69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C35D5B-30B4-45F5-9665-7F743CEC3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8777" y="571500"/>
            <a:ext cx="1634445" cy="867228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2051B2B9-F5AB-DDFE-C893-923653501D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8632" y="1598972"/>
            <a:ext cx="8514735" cy="478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70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D14776-7E60-4C6D-9EEF-7CFD643DB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4996" y="2675466"/>
            <a:ext cx="6262007" cy="1507067"/>
          </a:xfrm>
        </p:spPr>
        <p:txBody>
          <a:bodyPr/>
          <a:lstStyle/>
          <a:p>
            <a:r>
              <a:rPr lang="en-US" dirty="0"/>
              <a:t>THANKS for the attention</a:t>
            </a:r>
          </a:p>
        </p:txBody>
      </p:sp>
    </p:spTree>
    <p:extLst>
      <p:ext uri="{BB962C8B-B14F-4D97-AF65-F5344CB8AC3E}">
        <p14:creationId xmlns:p14="http://schemas.microsoft.com/office/powerpoint/2010/main" val="1336454254"/>
      </p:ext>
    </p:extLst>
  </p:cSld>
  <p:clrMapOvr>
    <a:masterClrMapping/>
  </p:clrMapOvr>
</p:sld>
</file>

<file path=ppt/theme/theme1.xml><?xml version="1.0" encoding="utf-8"?>
<a:theme xmlns:a="http://schemas.openxmlformats.org/drawingml/2006/main" name="Sezion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1602</TotalTime>
  <Words>346</Words>
  <Application>Microsoft Office PowerPoint</Application>
  <PresentationFormat>Widescreen</PresentationFormat>
  <Paragraphs>57</Paragraphs>
  <Slides>9</Slides>
  <Notes>0</Notes>
  <HiddenSlides>0</HiddenSlides>
  <MMClips>4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Sezione</vt:lpstr>
      <vt:lpstr>CMRM Project</vt:lpstr>
      <vt:lpstr>WHY a rhythm wheel?</vt:lpstr>
      <vt:lpstr>Ring </vt:lpstr>
      <vt:lpstr>Restyling of the rhythm wheel</vt:lpstr>
      <vt:lpstr>Easy to use</vt:lpstr>
      <vt:lpstr>Designed for polyrhythms</vt:lpstr>
      <vt:lpstr>Connected to the cloud</vt:lpstr>
      <vt:lpstr>DEMO</vt:lpstr>
      <vt:lpstr>THANKS for the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ACTAM Project</dc:title>
  <dc:creator>Gerardo</dc:creator>
  <cp:lastModifiedBy>Gerardo Cicalese</cp:lastModifiedBy>
  <cp:revision>78</cp:revision>
  <dcterms:created xsi:type="dcterms:W3CDTF">2022-01-18T15:58:56Z</dcterms:created>
  <dcterms:modified xsi:type="dcterms:W3CDTF">2022-06-16T09:13:49Z</dcterms:modified>
</cp:coreProperties>
</file>

<file path=docProps/thumbnail.jpeg>
</file>